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5" r:id="rId3"/>
    <p:sldId id="276" r:id="rId4"/>
    <p:sldId id="274" r:id="rId5"/>
    <p:sldId id="289" r:id="rId6"/>
    <p:sldId id="259" r:id="rId7"/>
    <p:sldId id="279" r:id="rId8"/>
    <p:sldId id="286" r:id="rId9"/>
    <p:sldId id="281" r:id="rId10"/>
    <p:sldId id="290" r:id="rId11"/>
    <p:sldId id="282" r:id="rId12"/>
    <p:sldId id="283" r:id="rId13"/>
    <p:sldId id="291" r:id="rId14"/>
    <p:sldId id="288" r:id="rId15"/>
    <p:sldId id="27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589A"/>
    <a:srgbClr val="FCCDB6"/>
    <a:srgbClr val="737373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3"/>
    <p:restoredTop sz="90148" autoAdjust="0"/>
  </p:normalViewPr>
  <p:slideViewPr>
    <p:cSldViewPr snapToGrid="0" snapToObjects="1" showGuides="1">
      <p:cViewPr varScale="1">
        <p:scale>
          <a:sx n="79" d="100"/>
          <a:sy n="79" d="100"/>
        </p:scale>
        <p:origin x="907" y="86"/>
      </p:cViewPr>
      <p:guideLst>
        <p:guide orient="horz" pos="2160"/>
        <p:guide pos="3840"/>
        <p:guide pos="506"/>
        <p:guide pos="7151"/>
        <p:guide orient="horz" pos="482"/>
        <p:guide orient="horz" pos="3838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AD2FC-F7F4-3543-8206-C9FEC32AF048}" type="datetimeFigureOut">
              <a:rPr kumimoji="1" lang="ko-KR" altLang="en-US" smtClean="0"/>
              <a:t>2020-01-06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7EB2F-C82E-4E4F-83F0-A5F4853ACD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661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05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7066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703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7261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 smtClean="0"/>
              <a:t>내 감정을 내가 알고 받아들여 타인의 행복을 보는 것이 아닌 나에게 좀 더 집중을 할 수 있는 앱을 만들고 싶었다</a:t>
            </a:r>
            <a:r>
              <a:rPr lang="en-US" altLang="ko-KR" sz="900" smtClean="0"/>
              <a:t>.</a:t>
            </a:r>
            <a:endParaRPr lang="ko-KR" altLang="en-US" sz="9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2601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1714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222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1905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개선사항 </a:t>
            </a:r>
            <a:r>
              <a:rPr lang="en-US" altLang="ko-KR" dirty="0"/>
              <a:t>-&gt; </a:t>
            </a:r>
            <a:r>
              <a:rPr lang="ko-KR" altLang="en-US" dirty="0"/>
              <a:t>개선하고 있는 노력</a:t>
            </a:r>
            <a:r>
              <a:rPr lang="en-US" altLang="ko-KR" dirty="0"/>
              <a:t>, </a:t>
            </a:r>
            <a:r>
              <a:rPr lang="ko-KR" altLang="en-US" dirty="0"/>
              <a:t>방법 등을 함께 언급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338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317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2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360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0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97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2020-01-06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36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2020-01-06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7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2020-01-06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1443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25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2020-01-06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99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54B19-A276-1141-9188-62D0EC529C60}" type="datetimeFigureOut">
              <a:rPr kumimoji="1" lang="ko-KR" altLang="en-US" smtClean="0"/>
              <a:t>2020-01-06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5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55325" y="3007431"/>
            <a:ext cx="296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 CJK KR DemiLight" charset="-127"/>
              </a:rPr>
              <a:t>나의 오늘 하루 감정 알아가</a:t>
            </a:r>
            <a:r>
              <a:rPr kumimoji="1"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oto Sans CJK KR DemiLight" charset="-127"/>
              </a:rPr>
              <a:t>기</a:t>
            </a:r>
            <a:endParaRPr kumimoji="1"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oto Sans CJK KR DemiLight" charset="-127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570026" y="2726173"/>
            <a:ext cx="2104348" cy="0"/>
          </a:xfrm>
          <a:prstGeom prst="line">
            <a:avLst/>
          </a:prstGeom>
          <a:ln w="38100">
            <a:solidFill>
              <a:srgbClr val="6D589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28" y="352230"/>
            <a:ext cx="3247103" cy="20537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5" y="6086168"/>
            <a:ext cx="624576" cy="721026"/>
          </a:xfrm>
          <a:prstGeom prst="ellipse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190957" y="5388765"/>
            <a:ext cx="3219151" cy="1005660"/>
            <a:chOff x="8190957" y="5388765"/>
            <a:chExt cx="3219151" cy="1005660"/>
          </a:xfrm>
        </p:grpSpPr>
        <p:sp>
          <p:nvSpPr>
            <p:cNvPr id="6" name="텍스트 상자 5"/>
            <p:cNvSpPr txBox="1"/>
            <p:nvPr/>
          </p:nvSpPr>
          <p:spPr>
            <a:xfrm>
              <a:off x="8190957" y="5388765"/>
              <a:ext cx="3219151" cy="1005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R" sz="2100" smtClean="0">
                  <a:latin typeface="08서울남산체 L" panose="02020603020101020101" pitchFamily="18" charset="-127"/>
                  <a:ea typeface="08서울남산체 L" panose="02020603020101020101" pitchFamily="18" charset="-127"/>
                  <a:cs typeface="Sandoll GothicNeo1Unicode 02 Ul" charset="-127"/>
                </a:rPr>
                <a:t>Mood catcher</a:t>
              </a:r>
            </a:p>
            <a:p>
              <a:pPr algn="r">
                <a:lnSpc>
                  <a:spcPct val="150000"/>
                </a:lnSpc>
              </a:pPr>
              <a:r>
                <a:rPr kumimoji="1" lang="ko-KR" altLang="en-US" sz="2100" smtClean="0">
                  <a:latin typeface="08서울남산체 L" panose="02020603020101020101" pitchFamily="18" charset="-127"/>
                  <a:ea typeface="08서울남산체 L" panose="02020603020101020101" pitchFamily="18" charset="-127"/>
                  <a:cs typeface="Sandoll GothicNeo1Unicode 02 Ul" charset="-127"/>
                </a:rPr>
                <a:t>김나연 남승우 이성범 정한결</a:t>
              </a:r>
              <a:endParaRPr kumimoji="1" lang="ko-KR" altLang="en-US" sz="2100" dirty="0">
                <a:latin typeface="08서울남산체 L" panose="02020603020101020101" pitchFamily="18" charset="-127"/>
                <a:ea typeface="08서울남산체 L" panose="02020603020101020101" pitchFamily="18" charset="-127"/>
                <a:cs typeface="Sandoll GothicNeo1Unicode 02 Ul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9606026" y="5550425"/>
              <a:ext cx="113178" cy="100233"/>
              <a:chOff x="9515746" y="5031837"/>
              <a:chExt cx="289560" cy="256442"/>
            </a:xfrm>
          </p:grpSpPr>
          <p:cxnSp>
            <p:nvCxnSpPr>
              <p:cNvPr id="13" name="직선 연결선[R] 8"/>
              <p:cNvCxnSpPr/>
              <p:nvPr/>
            </p:nvCxnSpPr>
            <p:spPr>
              <a:xfrm>
                <a:off x="9515746" y="5035933"/>
                <a:ext cx="289560" cy="0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8"/>
              <p:cNvCxnSpPr/>
              <p:nvPr/>
            </p:nvCxnSpPr>
            <p:spPr>
              <a:xfrm flipV="1">
                <a:off x="9540525" y="5031837"/>
                <a:ext cx="0" cy="256442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/>
          </p:nvGrpSpPr>
          <p:grpSpPr>
            <a:xfrm flipH="1" flipV="1">
              <a:off x="11276792" y="5723954"/>
              <a:ext cx="101940" cy="122510"/>
              <a:chOff x="9512262" y="5031837"/>
              <a:chExt cx="293044" cy="256442"/>
            </a:xfrm>
          </p:grpSpPr>
          <p:cxnSp>
            <p:nvCxnSpPr>
              <p:cNvPr id="25" name="직선 연결선[R] 8"/>
              <p:cNvCxnSpPr/>
              <p:nvPr/>
            </p:nvCxnSpPr>
            <p:spPr>
              <a:xfrm>
                <a:off x="9515746" y="5035933"/>
                <a:ext cx="289560" cy="0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8"/>
              <p:cNvCxnSpPr/>
              <p:nvPr/>
            </p:nvCxnSpPr>
            <p:spPr>
              <a:xfrm flipV="1">
                <a:off x="9512262" y="5031837"/>
                <a:ext cx="0" cy="256442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79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-266275"/>
            <a:ext cx="4169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smtClean="0">
                <a:latin typeface="Kohinoor Devanagari" charset="0"/>
                <a:ea typeface="Kohinoor Devanagari" charset="0"/>
                <a:cs typeface="Kohinoor Devanagari" charset="0"/>
              </a:rPr>
              <a:t>Mood Coin </a:t>
            </a:r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살펴보기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84654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텍스트 상자 4">
            <a:extLst>
              <a:ext uri="{FF2B5EF4-FFF2-40B4-BE49-F238E27FC236}">
                <a16:creationId xmlns:a16="http://schemas.microsoft.com/office/drawing/2014/main" id="{BF4A71ED-7519-429F-B03B-4C9F915F2175}"/>
              </a:ext>
            </a:extLst>
          </p:cNvPr>
          <p:cNvSpPr txBox="1"/>
          <p:nvPr/>
        </p:nvSpPr>
        <p:spPr>
          <a:xfrm>
            <a:off x="575761" y="92623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텍스트 마이닝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5126" name="Picture 6" descr="galaxy tab a에 대한 이미지 검색결과">
            <a:extLst>
              <a:ext uri="{FF2B5EF4-FFF2-40B4-BE49-F238E27FC236}">
                <a16:creationId xmlns:a16="http://schemas.microsoft.com/office/drawing/2014/main" id="{F83FA680-FA5B-455F-85EF-9CD889A2E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13722" r="21677"/>
          <a:stretch/>
        </p:blipFill>
        <p:spPr bwMode="auto">
          <a:xfrm>
            <a:off x="1478185" y="1490442"/>
            <a:ext cx="3571950" cy="497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530" y="1954223"/>
            <a:ext cx="2639403" cy="3997408"/>
          </a:xfrm>
          <a:prstGeom prst="rect">
            <a:avLst/>
          </a:prstGeom>
        </p:spPr>
      </p:pic>
      <p:pic>
        <p:nvPicPr>
          <p:cNvPr id="2050" name="Picture 2" descr="unknown.png (983×596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245" y="2160896"/>
            <a:ext cx="5767621" cy="362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5386655" y="3762603"/>
            <a:ext cx="605070" cy="212896"/>
          </a:xfrm>
          <a:prstGeom prst="rightArrow">
            <a:avLst/>
          </a:prstGeom>
          <a:solidFill>
            <a:srgbClr val="6D58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79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2" name="Picture 6" descr="galaxy tab a에 대한 이미지 검색결과">
            <a:extLst>
              <a:ext uri="{FF2B5EF4-FFF2-40B4-BE49-F238E27FC236}">
                <a16:creationId xmlns:a16="http://schemas.microsoft.com/office/drawing/2014/main" id="{F83FA680-FA5B-455F-85EF-9CD889A2E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13722" r="21677"/>
          <a:stretch/>
        </p:blipFill>
        <p:spPr bwMode="auto">
          <a:xfrm>
            <a:off x="7044638" y="110061"/>
            <a:ext cx="3683579" cy="664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/>
          <p:cNvSpPr txBox="1"/>
          <p:nvPr/>
        </p:nvSpPr>
        <p:spPr>
          <a:xfrm>
            <a:off x="2030849" y="3741538"/>
            <a:ext cx="32095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오늘 나의 하루동안의 감정들을 </a:t>
            </a:r>
            <a:endParaRPr kumimoji="1" lang="en-US" altLang="ko-KR" sz="1600" spc="-15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저축과 함께 기록합니다</a:t>
            </a:r>
            <a:r>
              <a:rPr kumimoji="1" lang="en-US" altLang="ko-KR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오늘 나의 기분에 따른 노래나 영상추천을</a:t>
            </a:r>
            <a:endParaRPr kumimoji="1" lang="en-US" altLang="ko-KR" sz="1600" spc="-15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받아볼 수 있어요</a:t>
            </a:r>
            <a:r>
              <a:rPr kumimoji="1" lang="en-US" altLang="ko-KR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0" name="텍스트 상자 4">
            <a:extLst>
              <a:ext uri="{FF2B5EF4-FFF2-40B4-BE49-F238E27FC236}">
                <a16:creationId xmlns:a16="http://schemas.microsoft.com/office/drawing/2014/main" id="{BF4A71ED-7519-429F-B03B-4C9F915F2175}"/>
              </a:ext>
            </a:extLst>
          </p:cNvPr>
          <p:cNvSpPr txBox="1"/>
          <p:nvPr/>
        </p:nvSpPr>
        <p:spPr>
          <a:xfrm>
            <a:off x="575761" y="149044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메인페이지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8196" name="Picture 4" descr="https://media.discordapp.net/attachments/567956952626233354/661085968878534657/Screenshot_20191230-204857.jpg?width=299&amp;height=6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10" y="707705"/>
            <a:ext cx="2718361" cy="542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텍스트 상자 6"/>
          <p:cNvSpPr txBox="1"/>
          <p:nvPr/>
        </p:nvSpPr>
        <p:spPr>
          <a:xfrm>
            <a:off x="454598" y="297932"/>
            <a:ext cx="4169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smtClean="0">
                <a:latin typeface="Kohinoor Devanagari" charset="0"/>
                <a:ea typeface="Kohinoor Devanagari" charset="0"/>
                <a:cs typeface="Kohinoor Devanagari" charset="0"/>
              </a:rPr>
              <a:t>Mood Coin </a:t>
            </a:r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살펴보기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sp>
        <p:nvSpPr>
          <p:cNvPr id="25" name="텍스트 상자 11"/>
          <p:cNvSpPr txBox="1"/>
          <p:nvPr/>
        </p:nvSpPr>
        <p:spPr>
          <a:xfrm>
            <a:off x="2030849" y="2625640"/>
            <a:ext cx="36182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" charset="-127"/>
              </a:rPr>
              <a:t>오늘 하루 나의 감정을</a:t>
            </a:r>
            <a:endParaRPr kumimoji="1" lang="en-US" altLang="ko-KR" sz="3000" b="1" smtClean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" charset="-127"/>
            </a:endParaRPr>
          </a:p>
          <a:p>
            <a:r>
              <a:rPr kumimoji="1" lang="ko-KR" altLang="en-US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" charset="-127"/>
              </a:rPr>
              <a:t>저축과 함께</a:t>
            </a:r>
            <a:endParaRPr kumimoji="1" lang="ko-KR" altLang="en-US" sz="30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80009" y="3379839"/>
            <a:ext cx="712352" cy="127819"/>
          </a:xfrm>
          <a:prstGeom prst="rect">
            <a:avLst/>
          </a:prstGeom>
          <a:solidFill>
            <a:srgbClr val="6D589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04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/>
          <p:cNvSpPr txBox="1"/>
          <p:nvPr/>
        </p:nvSpPr>
        <p:spPr>
          <a:xfrm>
            <a:off x="2030849" y="3741538"/>
            <a:ext cx="3823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내가 기쁠때 친구도 함께 기쁘면 얼마나 좋을까요</a:t>
            </a:r>
            <a:r>
              <a:rPr kumimoji="1" lang="en-US" altLang="ko-KR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슬픈 친구들에게  위로를 해봐요</a:t>
            </a:r>
            <a:r>
              <a:rPr kumimoji="1" lang="en-US" altLang="ko-KR" sz="1600" spc="-15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!</a:t>
            </a:r>
            <a:endParaRPr kumimoji="1"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0" name="텍스트 상자 4">
            <a:extLst>
              <a:ext uri="{FF2B5EF4-FFF2-40B4-BE49-F238E27FC236}">
                <a16:creationId xmlns:a16="http://schemas.microsoft.com/office/drawing/2014/main" id="{BF4A71ED-7519-429F-B03B-4C9F915F2175}"/>
              </a:ext>
            </a:extLst>
          </p:cNvPr>
          <p:cNvSpPr txBox="1"/>
          <p:nvPr/>
        </p:nvSpPr>
        <p:spPr>
          <a:xfrm>
            <a:off x="575761" y="149044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친구와 함께하자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5126" name="Picture 6" descr="galaxy tab a에 대한 이미지 검색결과">
            <a:extLst>
              <a:ext uri="{FF2B5EF4-FFF2-40B4-BE49-F238E27FC236}">
                <a16:creationId xmlns:a16="http://schemas.microsoft.com/office/drawing/2014/main" id="{F83FA680-FA5B-455F-85EF-9CD889A2E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13722" r="21677"/>
          <a:stretch/>
        </p:blipFill>
        <p:spPr bwMode="auto">
          <a:xfrm>
            <a:off x="6898721" y="748779"/>
            <a:ext cx="3894950" cy="565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media.discordapp.net/attachments/567956952626233354/661084786403573801/Screenshot_20191230-205300.jpg?width=419&amp;height=6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61" y="1257760"/>
            <a:ext cx="2883370" cy="461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sp>
        <p:nvSpPr>
          <p:cNvPr id="16" name="텍스트 상자 6"/>
          <p:cNvSpPr txBox="1"/>
          <p:nvPr/>
        </p:nvSpPr>
        <p:spPr>
          <a:xfrm>
            <a:off x="454598" y="297932"/>
            <a:ext cx="4169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smtClean="0">
                <a:latin typeface="Kohinoor Devanagari" charset="0"/>
                <a:ea typeface="Kohinoor Devanagari" charset="0"/>
                <a:cs typeface="Kohinoor Devanagari" charset="0"/>
              </a:rPr>
              <a:t>Mood Coin </a:t>
            </a:r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살펴보기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sp>
        <p:nvSpPr>
          <p:cNvPr id="22" name="텍스트 상자 11"/>
          <p:cNvSpPr txBox="1"/>
          <p:nvPr/>
        </p:nvSpPr>
        <p:spPr>
          <a:xfrm>
            <a:off x="2030849" y="2625640"/>
            <a:ext cx="2823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" charset="-127"/>
              </a:rPr>
              <a:t>친구와 함께 하는</a:t>
            </a:r>
            <a:endParaRPr kumimoji="1" lang="en-US" altLang="ko-KR" sz="3000" b="1" smtClean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" charset="-127"/>
            </a:endParaRPr>
          </a:p>
          <a:p>
            <a:r>
              <a:rPr kumimoji="1" lang="en-US" altLang="ko-KR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" charset="-127"/>
              </a:rPr>
              <a:t>Mood Coin </a:t>
            </a:r>
            <a:endParaRPr kumimoji="1" lang="ko-KR" altLang="en-US" sz="30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62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cxnSp>
        <p:nvCxnSpPr>
          <p:cNvPr id="8" name="직선 연결선[R] 7"/>
          <p:cNvCxnSpPr/>
          <p:nvPr/>
        </p:nvCxnSpPr>
        <p:spPr>
          <a:xfrm>
            <a:off x="147746" y="690903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텍스트 상자 4">
            <a:extLst>
              <a:ext uri="{FF2B5EF4-FFF2-40B4-BE49-F238E27FC236}">
                <a16:creationId xmlns:a16="http://schemas.microsoft.com/office/drawing/2014/main" id="{BF4A71ED-7519-429F-B03B-4C9F915F2175}"/>
              </a:ext>
            </a:extLst>
          </p:cNvPr>
          <p:cNvSpPr txBox="1"/>
          <p:nvPr/>
        </p:nvSpPr>
        <p:spPr>
          <a:xfrm>
            <a:off x="147746" y="77059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시연 영상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5126" name="Picture 6" descr="galaxy tab a에 대한 이미지 검색결과">
            <a:extLst>
              <a:ext uri="{FF2B5EF4-FFF2-40B4-BE49-F238E27FC236}">
                <a16:creationId xmlns:a16="http://schemas.microsoft.com/office/drawing/2014/main" id="{F83FA680-FA5B-455F-85EF-9CD889A2E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13722" r="21677"/>
          <a:stretch/>
        </p:blipFill>
        <p:spPr bwMode="auto">
          <a:xfrm>
            <a:off x="3686133" y="282101"/>
            <a:ext cx="4660546" cy="67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sp>
        <p:nvSpPr>
          <p:cNvPr id="16" name="텍스트 상자 6"/>
          <p:cNvSpPr txBox="1"/>
          <p:nvPr/>
        </p:nvSpPr>
        <p:spPr>
          <a:xfrm>
            <a:off x="26583" y="-421914"/>
            <a:ext cx="4169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smtClean="0">
                <a:latin typeface="Kohinoor Devanagari" charset="0"/>
                <a:ea typeface="Kohinoor Devanagari" charset="0"/>
                <a:cs typeface="Kohinoor Devanagari" charset="0"/>
              </a:rPr>
              <a:t>Mood Coin </a:t>
            </a:r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살펴보기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pic>
        <p:nvPicPr>
          <p:cNvPr id="2" name="KakaoTalk_Video_20200106_2111_56_2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4843" b="5004"/>
          <a:stretch/>
        </p:blipFill>
        <p:spPr>
          <a:xfrm>
            <a:off x="4371046" y="886688"/>
            <a:ext cx="3459886" cy="55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8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919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개선 사항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1227521" y="2967334"/>
            <a:ext cx="23070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AI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최적화 및 </a:t>
            </a:r>
            <a:r>
              <a:rPr kumimoji="1" lang="ko-KR" altLang="en-US" spc="-15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개선 </a:t>
            </a:r>
            <a:r>
              <a:rPr kumimoji="1" lang="ko-KR" altLang="en-US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필요</a:t>
            </a:r>
            <a:endParaRPr kumimoji="1" lang="en-US" altLang="ko-KR" spc="-15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동영상 추천 기능 개선</a:t>
            </a:r>
            <a:endParaRPr kumimoji="1" lang="en-US" altLang="ko-KR" spc="-15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10246" name="Picture 6" descr="관련 이미지">
            <a:extLst>
              <a:ext uri="{FF2B5EF4-FFF2-40B4-BE49-F238E27FC236}">
                <a16:creationId xmlns:a16="http://schemas.microsoft.com/office/drawing/2014/main" id="{C45A8AFC-6A3E-45B2-8725-1F2660A98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653" y="2165988"/>
            <a:ext cx="2426747" cy="252602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051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244334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감사합니다</a:t>
            </a:r>
            <a:r>
              <a:rPr kumimoji="1" lang="en-US" altLang="ko-KR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6"/>
            <a:ext cx="17908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Thank</a:t>
            </a:r>
          </a:p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You</a:t>
            </a: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5" y="6086168"/>
            <a:ext cx="624576" cy="721026"/>
          </a:xfrm>
          <a:prstGeom prst="ellipse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8190957" y="5388765"/>
            <a:ext cx="3219151" cy="1005660"/>
            <a:chOff x="8190957" y="5388765"/>
            <a:chExt cx="3219151" cy="1005660"/>
          </a:xfrm>
        </p:grpSpPr>
        <p:sp>
          <p:nvSpPr>
            <p:cNvPr id="16" name="텍스트 상자 5"/>
            <p:cNvSpPr txBox="1"/>
            <p:nvPr/>
          </p:nvSpPr>
          <p:spPr>
            <a:xfrm>
              <a:off x="8190957" y="5388765"/>
              <a:ext cx="3219151" cy="1005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R" sz="2100" smtClean="0">
                  <a:latin typeface="08서울남산체 L" panose="02020603020101020101" pitchFamily="18" charset="-127"/>
                  <a:ea typeface="08서울남산체 L" panose="02020603020101020101" pitchFamily="18" charset="-127"/>
                  <a:cs typeface="Sandoll GothicNeo1Unicode 02 Ul" charset="-127"/>
                </a:rPr>
                <a:t>Mood catcher</a:t>
              </a:r>
            </a:p>
            <a:p>
              <a:pPr algn="r">
                <a:lnSpc>
                  <a:spcPct val="150000"/>
                </a:lnSpc>
              </a:pPr>
              <a:r>
                <a:rPr kumimoji="1" lang="ko-KR" altLang="en-US" sz="2100" smtClean="0">
                  <a:latin typeface="08서울남산체 L" panose="02020603020101020101" pitchFamily="18" charset="-127"/>
                  <a:ea typeface="08서울남산체 L" panose="02020603020101020101" pitchFamily="18" charset="-127"/>
                  <a:cs typeface="Sandoll GothicNeo1Unicode 02 Ul" charset="-127"/>
                </a:rPr>
                <a:t>김나연 남승우 이성범 정한결</a:t>
              </a:r>
              <a:endParaRPr kumimoji="1" lang="ko-KR" altLang="en-US" sz="2100" dirty="0">
                <a:latin typeface="08서울남산체 L" panose="02020603020101020101" pitchFamily="18" charset="-127"/>
                <a:ea typeface="08서울남산체 L" panose="02020603020101020101" pitchFamily="18" charset="-127"/>
                <a:cs typeface="Sandoll GothicNeo1Unicode 02 Ul" charset="-127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9606026" y="5550425"/>
              <a:ext cx="113178" cy="100233"/>
              <a:chOff x="9515746" y="5031837"/>
              <a:chExt cx="289560" cy="256442"/>
            </a:xfrm>
          </p:grpSpPr>
          <p:cxnSp>
            <p:nvCxnSpPr>
              <p:cNvPr id="21" name="직선 연결선[R] 8"/>
              <p:cNvCxnSpPr/>
              <p:nvPr/>
            </p:nvCxnSpPr>
            <p:spPr>
              <a:xfrm>
                <a:off x="9515746" y="5035933"/>
                <a:ext cx="289560" cy="0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8"/>
              <p:cNvCxnSpPr/>
              <p:nvPr/>
            </p:nvCxnSpPr>
            <p:spPr>
              <a:xfrm flipV="1">
                <a:off x="9540525" y="5031837"/>
                <a:ext cx="0" cy="256442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/>
            <p:cNvGrpSpPr/>
            <p:nvPr/>
          </p:nvGrpSpPr>
          <p:grpSpPr>
            <a:xfrm flipH="1" flipV="1">
              <a:off x="11276792" y="5723954"/>
              <a:ext cx="101940" cy="122510"/>
              <a:chOff x="9512262" y="5031837"/>
              <a:chExt cx="293044" cy="256442"/>
            </a:xfrm>
          </p:grpSpPr>
          <p:cxnSp>
            <p:nvCxnSpPr>
              <p:cNvPr id="19" name="직선 연결선[R] 8"/>
              <p:cNvCxnSpPr/>
              <p:nvPr/>
            </p:nvCxnSpPr>
            <p:spPr>
              <a:xfrm>
                <a:off x="9515746" y="5035933"/>
                <a:ext cx="289560" cy="0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8"/>
              <p:cNvCxnSpPr/>
              <p:nvPr/>
            </p:nvCxnSpPr>
            <p:spPr>
              <a:xfrm flipV="1">
                <a:off x="9512262" y="5031837"/>
                <a:ext cx="0" cy="256442"/>
              </a:xfrm>
              <a:prstGeom prst="line">
                <a:avLst/>
              </a:prstGeom>
              <a:ln w="19050">
                <a:solidFill>
                  <a:srgbClr val="6D589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606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1224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Index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텍스트 상자 12"/>
          <p:cNvSpPr txBox="1"/>
          <p:nvPr/>
        </p:nvSpPr>
        <p:spPr>
          <a:xfrm>
            <a:off x="1227521" y="2465844"/>
            <a:ext cx="23903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Mood Coin </a:t>
            </a:r>
            <a:r>
              <a:rPr kumimoji="1" lang="ko-KR" altLang="en-US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이란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제작 동기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및 개발 목표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Noto Sans CJK KR DemiLight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사용 기술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Noto Sans CJK KR DemiLight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Mood Coin </a:t>
            </a:r>
            <a:r>
              <a:rPr kumimoji="1" lang="ko-KR" altLang="en-US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살펴보기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Noto Sans CJK KR DemiLight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느낀점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  &amp;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DemiLight" charset="-127"/>
              </a:rPr>
              <a:t>개선 사항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Noto Sans CJK KR DemiLight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940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34852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smtClean="0">
                <a:latin typeface="Kohinoor Devanagari" charset="0"/>
                <a:ea typeface="Kohinoor Devanagari" charset="0"/>
                <a:cs typeface="Kohinoor Devanagari" charset="0"/>
              </a:rPr>
              <a:t>Mood Coin </a:t>
            </a:r>
            <a:r>
              <a:rPr kumimoji="1" lang="ko-KR" altLang="en-US" sz="3200" b="1" smtClean="0">
                <a:latin typeface="Kohinoor Devanagari" charset="0"/>
                <a:ea typeface="Kohinoor Devanagari" charset="0"/>
                <a:cs typeface="Kohinoor Devanagari" charset="0"/>
              </a:rPr>
              <a:t>이란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?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2063C59-27D4-4A27-95EC-70BD2272BC2A}"/>
              </a:ext>
            </a:extLst>
          </p:cNvPr>
          <p:cNvGrpSpPr/>
          <p:nvPr/>
        </p:nvGrpSpPr>
        <p:grpSpPr>
          <a:xfrm>
            <a:off x="6004669" y="2384371"/>
            <a:ext cx="5897833" cy="2979909"/>
            <a:chOff x="4652597" y="2256938"/>
            <a:chExt cx="5897833" cy="2979909"/>
          </a:xfrm>
        </p:grpSpPr>
        <p:sp>
          <p:nvSpPr>
            <p:cNvPr id="11" name="텍스트 상자 8">
              <a:extLst>
                <a:ext uri="{FF2B5EF4-FFF2-40B4-BE49-F238E27FC236}">
                  <a16:creationId xmlns:a16="http://schemas.microsoft.com/office/drawing/2014/main" id="{82F48D60-8735-42F7-8B01-76794152081F}"/>
                </a:ext>
              </a:extLst>
            </p:cNvPr>
            <p:cNvSpPr txBox="1"/>
            <p:nvPr/>
          </p:nvSpPr>
          <p:spPr>
            <a:xfrm>
              <a:off x="4652597" y="2256938"/>
              <a:ext cx="941283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b="1" dirty="0">
                  <a:latin typeface="Noto Sans CJK KR Black" charset="-127"/>
                  <a:ea typeface="Noto Sans CJK KR Black" charset="-127"/>
                  <a:cs typeface="Noto Sans CJK KR Black" charset="-127"/>
                </a:rPr>
                <a:t>서비스명</a:t>
              </a:r>
            </a:p>
          </p:txBody>
        </p:sp>
        <p:sp>
          <p:nvSpPr>
            <p:cNvPr id="12" name="텍스트 상자 9">
              <a:extLst>
                <a:ext uri="{FF2B5EF4-FFF2-40B4-BE49-F238E27FC236}">
                  <a16:creationId xmlns:a16="http://schemas.microsoft.com/office/drawing/2014/main" id="{2B42366F-348C-441D-AC74-3455ED700483}"/>
                </a:ext>
              </a:extLst>
            </p:cNvPr>
            <p:cNvSpPr txBox="1"/>
            <p:nvPr/>
          </p:nvSpPr>
          <p:spPr>
            <a:xfrm>
              <a:off x="4652597" y="2698295"/>
              <a:ext cx="752129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b="1" dirty="0">
                  <a:latin typeface="Noto Sans CJK KR Black" charset="-127"/>
                  <a:ea typeface="Noto Sans CJK KR Black" charset="-127"/>
                  <a:cs typeface="Noto Sans CJK KR Black" charset="-127"/>
                </a:rPr>
                <a:t>플랫폼</a:t>
              </a:r>
            </a:p>
          </p:txBody>
        </p:sp>
        <p:sp>
          <p:nvSpPr>
            <p:cNvPr id="14" name="텍스트 상자 10">
              <a:extLst>
                <a:ext uri="{FF2B5EF4-FFF2-40B4-BE49-F238E27FC236}">
                  <a16:creationId xmlns:a16="http://schemas.microsoft.com/office/drawing/2014/main" id="{7D703782-B245-41C4-AF67-B84805C950C5}"/>
                </a:ext>
              </a:extLst>
            </p:cNvPr>
            <p:cNvSpPr txBox="1"/>
            <p:nvPr/>
          </p:nvSpPr>
          <p:spPr>
            <a:xfrm>
              <a:off x="4652597" y="3182741"/>
              <a:ext cx="752129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b="1" dirty="0">
                  <a:latin typeface="Noto Sans CJK KR Black" charset="-127"/>
                  <a:ea typeface="Noto Sans CJK KR Black" charset="-127"/>
                  <a:cs typeface="Noto Sans CJK KR Black" charset="-127"/>
                </a:rPr>
                <a:t>개발자</a:t>
              </a:r>
            </a:p>
          </p:txBody>
        </p:sp>
        <p:sp>
          <p:nvSpPr>
            <p:cNvPr id="15" name="텍스트 상자 11">
              <a:extLst>
                <a:ext uri="{FF2B5EF4-FFF2-40B4-BE49-F238E27FC236}">
                  <a16:creationId xmlns:a16="http://schemas.microsoft.com/office/drawing/2014/main" id="{41508A13-0D86-42AA-A714-91DF98DB671E}"/>
                </a:ext>
              </a:extLst>
            </p:cNvPr>
            <p:cNvSpPr txBox="1"/>
            <p:nvPr/>
          </p:nvSpPr>
          <p:spPr>
            <a:xfrm>
              <a:off x="4652597" y="3667187"/>
              <a:ext cx="941283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b="1" dirty="0">
                  <a:latin typeface="Noto Sans CJK KR Black" charset="-127"/>
                  <a:ea typeface="Noto Sans CJK KR Black" charset="-127"/>
                  <a:cs typeface="Noto Sans CJK KR Black" charset="-127"/>
                </a:rPr>
                <a:t>간단소개</a:t>
              </a:r>
            </a:p>
          </p:txBody>
        </p:sp>
        <p:sp>
          <p:nvSpPr>
            <p:cNvPr id="19" name="텍스트 상자 15">
              <a:extLst>
                <a:ext uri="{FF2B5EF4-FFF2-40B4-BE49-F238E27FC236}">
                  <a16:creationId xmlns:a16="http://schemas.microsoft.com/office/drawing/2014/main" id="{553136CC-E8B6-49FD-B994-1D949C52A095}"/>
                </a:ext>
              </a:extLst>
            </p:cNvPr>
            <p:cNvSpPr txBox="1"/>
            <p:nvPr/>
          </p:nvSpPr>
          <p:spPr>
            <a:xfrm>
              <a:off x="5906210" y="2256938"/>
              <a:ext cx="1183337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Mood Coin</a:t>
              </a:r>
              <a:endParaRPr kumimoji="1" lang="ko-KR" altLang="en-US" sz="1600" dirty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</p:txBody>
        </p:sp>
        <p:sp>
          <p:nvSpPr>
            <p:cNvPr id="20" name="텍스트 상자 16">
              <a:extLst>
                <a:ext uri="{FF2B5EF4-FFF2-40B4-BE49-F238E27FC236}">
                  <a16:creationId xmlns:a16="http://schemas.microsoft.com/office/drawing/2014/main" id="{2329C174-9D50-4A47-8121-DE92A358E9AF}"/>
                </a:ext>
              </a:extLst>
            </p:cNvPr>
            <p:cNvSpPr txBox="1"/>
            <p:nvPr/>
          </p:nvSpPr>
          <p:spPr>
            <a:xfrm>
              <a:off x="5906210" y="2698295"/>
              <a:ext cx="1334981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Android APP</a:t>
              </a:r>
              <a:endParaRPr kumimoji="1" lang="ko-KR" altLang="en-US" sz="1600" dirty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</p:txBody>
        </p:sp>
        <p:sp>
          <p:nvSpPr>
            <p:cNvPr id="21" name="텍스트 상자 17">
              <a:extLst>
                <a:ext uri="{FF2B5EF4-FFF2-40B4-BE49-F238E27FC236}">
                  <a16:creationId xmlns:a16="http://schemas.microsoft.com/office/drawing/2014/main" id="{C2292523-950C-4C92-9330-5F9AB95D1F6D}"/>
                </a:ext>
              </a:extLst>
            </p:cNvPr>
            <p:cNvSpPr txBox="1"/>
            <p:nvPr/>
          </p:nvSpPr>
          <p:spPr>
            <a:xfrm>
              <a:off x="5906210" y="3182741"/>
              <a:ext cx="482824" cy="42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4</a:t>
              </a: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명</a:t>
              </a:r>
              <a:endParaRPr kumimoji="1" lang="ko-KR" altLang="en-US" sz="1600" dirty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</p:txBody>
        </p:sp>
        <p:sp>
          <p:nvSpPr>
            <p:cNvPr id="22" name="텍스트 상자 18">
              <a:extLst>
                <a:ext uri="{FF2B5EF4-FFF2-40B4-BE49-F238E27FC236}">
                  <a16:creationId xmlns:a16="http://schemas.microsoft.com/office/drawing/2014/main" id="{5FC074AC-9A25-4258-BAAF-D928228C36C7}"/>
                </a:ext>
              </a:extLst>
            </p:cNvPr>
            <p:cNvSpPr txBox="1"/>
            <p:nvPr/>
          </p:nvSpPr>
          <p:spPr>
            <a:xfrm>
              <a:off x="5906210" y="3667187"/>
              <a:ext cx="464422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하루 채팅 내역을 통한 나의 감정을</a:t>
              </a:r>
              <a:endParaRPr kumimoji="1" lang="en-US" altLang="ko-KR" sz="1600" smtClean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분석 하여 감정에 따른 자동 저축</a:t>
              </a:r>
              <a:r>
                <a:rPr kumimoji="1" lang="en-US" altLang="ko-KR" sz="1600">
                  <a:latin typeface="Noto Sans CJK KR Light" charset="-127"/>
                  <a:ea typeface="Noto Sans CJK KR Light" charset="-127"/>
                  <a:cs typeface="Noto Sans CJK KR Light" charset="-127"/>
                </a:rPr>
                <a:t> </a:t>
              </a:r>
              <a:r>
                <a:rPr kumimoji="1" lang="en-US" altLang="ko-KR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(</a:t>
              </a: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시발비용 지출 예방</a:t>
              </a:r>
              <a:r>
                <a:rPr kumimoji="1" lang="en-US" altLang="ko-KR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나의 하루 감정들을 기록하여 나의 기분을 알아가고 </a:t>
              </a:r>
              <a:endParaRPr kumimoji="1" lang="en-US" altLang="ko-KR" sz="1600" smtClean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600" smtClean="0">
                  <a:latin typeface="Noto Sans CJK KR Light" charset="-127"/>
                  <a:ea typeface="Noto Sans CJK KR Light" charset="-127"/>
                  <a:cs typeface="Noto Sans CJK KR Light" charset="-127"/>
                </a:rPr>
                <a:t>그에 맞는 영화나 노래등 추천</a:t>
              </a:r>
              <a:endParaRPr kumimoji="1" lang="en-US" altLang="ko-KR" sz="1600" smtClean="0">
                <a:latin typeface="Noto Sans CJK KR Light" charset="-127"/>
                <a:ea typeface="Noto Sans CJK KR Light" charset="-127"/>
                <a:cs typeface="Noto Sans CJK KR Light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21" y="2080583"/>
            <a:ext cx="3247103" cy="20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3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8">
            <a:extLst>
              <a:ext uri="{FF2B5EF4-FFF2-40B4-BE49-F238E27FC236}">
                <a16:creationId xmlns:a16="http://schemas.microsoft.com/office/drawing/2014/main" id="{82F48D60-8735-42F7-8B01-76794152081F}"/>
              </a:ext>
            </a:extLst>
          </p:cNvPr>
          <p:cNvSpPr txBox="1"/>
          <p:nvPr/>
        </p:nvSpPr>
        <p:spPr>
          <a:xfrm>
            <a:off x="4841286" y="2689171"/>
            <a:ext cx="1917513" cy="670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smtClean="0">
                <a:latin typeface="Noto Sans CJK KR Bold" panose="020B0800000000000000" pitchFamily="34" charset="-127"/>
                <a:ea typeface="Noto Sans CJK KR Bold" panose="020B0800000000000000" pitchFamily="34" charset="-127"/>
                <a:cs typeface="Noto Sans CJK KR Black" charset="-127"/>
              </a:rPr>
              <a:t>행복 강박증</a:t>
            </a:r>
            <a:endParaRPr kumimoji="1" lang="ko-KR" altLang="en-US" sz="2800" dirty="0">
              <a:latin typeface="Noto Sans CJK KR Bold" panose="020B0800000000000000" pitchFamily="34" charset="-127"/>
              <a:ea typeface="Noto Sans CJK KR Bold" panose="020B0800000000000000" pitchFamily="34" charset="-127"/>
              <a:cs typeface="Noto Sans CJK KR Black" charset="-127"/>
            </a:endParaRPr>
          </a:p>
        </p:txBody>
      </p:sp>
      <p:sp>
        <p:nvSpPr>
          <p:cNvPr id="11" name="텍스트 상자 8">
            <a:extLst>
              <a:ext uri="{FF2B5EF4-FFF2-40B4-BE49-F238E27FC236}">
                <a16:creationId xmlns:a16="http://schemas.microsoft.com/office/drawing/2014/main" id="{82F48D60-8735-42F7-8B01-76794152081F}"/>
              </a:ext>
            </a:extLst>
          </p:cNvPr>
          <p:cNvSpPr txBox="1"/>
          <p:nvPr/>
        </p:nvSpPr>
        <p:spPr>
          <a:xfrm>
            <a:off x="4964189" y="2689171"/>
            <a:ext cx="1505540" cy="670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smtClean="0">
                <a:latin typeface="Noto Sans CJK KR Bold" panose="020B0800000000000000" pitchFamily="34" charset="-127"/>
                <a:ea typeface="Noto Sans CJK KR Bold" panose="020B0800000000000000" pitchFamily="34" charset="-127"/>
                <a:cs typeface="Noto Sans CJK KR Black" charset="-127"/>
              </a:rPr>
              <a:t>시발비용</a:t>
            </a:r>
            <a:endParaRPr kumimoji="1" lang="ko-KR" altLang="en-US" sz="2800" dirty="0">
              <a:latin typeface="Noto Sans CJK KR Bold" panose="020B0800000000000000" pitchFamily="34" charset="-127"/>
              <a:ea typeface="Noto Sans CJK KR Bold" panose="020B0800000000000000" pitchFamily="34" charset="-127"/>
              <a:cs typeface="Noto Sans CJK KR Black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cxnSp>
        <p:nvCxnSpPr>
          <p:cNvPr id="13" name="직선 연결선[R] 8"/>
          <p:cNvCxnSpPr/>
          <p:nvPr/>
        </p:nvCxnSpPr>
        <p:spPr>
          <a:xfrm flipH="1">
            <a:off x="5681065" y="2708143"/>
            <a:ext cx="262450" cy="632304"/>
          </a:xfrm>
          <a:prstGeom prst="line">
            <a:avLst/>
          </a:prstGeom>
          <a:ln w="38100">
            <a:solidFill>
              <a:srgbClr val="6D589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텍스트 상자 15">
            <a:extLst>
              <a:ext uri="{FF2B5EF4-FFF2-40B4-BE49-F238E27FC236}">
                <a16:creationId xmlns:a16="http://schemas.microsoft.com/office/drawing/2014/main" id="{553136CC-E8B6-49FD-B994-1D949C52A095}"/>
              </a:ext>
            </a:extLst>
          </p:cNvPr>
          <p:cNvSpPr txBox="1"/>
          <p:nvPr/>
        </p:nvSpPr>
        <p:spPr>
          <a:xfrm>
            <a:off x="2418728" y="3878874"/>
            <a:ext cx="3262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즐겁기 위해 사용하는 </a:t>
            </a:r>
            <a:r>
              <a:rPr kumimoji="1" lang="en-US" altLang="ko-KR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sns</a:t>
            </a: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를 통해 </a:t>
            </a:r>
            <a:endParaRPr kumimoji="1" lang="en-US" altLang="ko-KR" sz="1600" smtClean="0">
              <a:latin typeface="Noto Sans CJK KR Light" charset="-127"/>
              <a:ea typeface="Noto Sans CJK KR Light" charset="-127"/>
              <a:cs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다른 사람의 좋아보이는 모습을 보며</a:t>
            </a:r>
            <a:endParaRPr kumimoji="1" lang="en-US" altLang="ko-KR" sz="1600" smtClean="0">
              <a:latin typeface="Noto Sans CJK KR Light" charset="-127"/>
              <a:ea typeface="Noto Sans CJK KR Light" charset="-127"/>
              <a:cs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상대적 행복 박탈감을 느끼는 것</a:t>
            </a:r>
            <a:endParaRPr kumimoji="1" lang="ko-KR" altLang="en-US" sz="1600" dirty="0">
              <a:latin typeface="Noto Sans CJK KR Light" charset="-127"/>
              <a:ea typeface="Noto Sans CJK KR Light" charset="-127"/>
              <a:cs typeface="Noto Sans CJK KR Light" charset="-127"/>
            </a:endParaRPr>
          </a:p>
        </p:txBody>
      </p:sp>
      <p:sp>
        <p:nvSpPr>
          <p:cNvPr id="16" name="텍스트 상자 15">
            <a:extLst>
              <a:ext uri="{FF2B5EF4-FFF2-40B4-BE49-F238E27FC236}">
                <a16:creationId xmlns:a16="http://schemas.microsoft.com/office/drawing/2014/main" id="{553136CC-E8B6-49FD-B994-1D949C52A095}"/>
              </a:ext>
            </a:extLst>
          </p:cNvPr>
          <p:cNvSpPr txBox="1"/>
          <p:nvPr/>
        </p:nvSpPr>
        <p:spPr>
          <a:xfrm>
            <a:off x="6209064" y="4248205"/>
            <a:ext cx="3947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스트레스를 받지  않았다면 쓰지 않았을 비용</a:t>
            </a:r>
            <a:endParaRPr kumimoji="1" lang="ko-KR" altLang="en-US" sz="1600" dirty="0">
              <a:latin typeface="Noto Sans CJK KR Light" charset="-127"/>
              <a:ea typeface="Noto Sans CJK KR Light" charset="-127"/>
              <a:cs typeface="Noto Sans CJK KR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00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22222E-6 L 0.14427 0.000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14" y="2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22222E-6 L -0.14023 -0.0009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1" grpId="0"/>
      <p:bldP spid="11" grpId="1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81" y="522032"/>
            <a:ext cx="5626970" cy="56918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097" y="4056218"/>
            <a:ext cx="5604615" cy="1438418"/>
          </a:xfrm>
          <a:prstGeom prst="rect">
            <a:avLst/>
          </a:prstGeom>
        </p:spPr>
      </p:pic>
      <p:pic>
        <p:nvPicPr>
          <p:cNvPr id="2050" name="Picture 2" descr="적금 실패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38" y="1269326"/>
            <a:ext cx="5075186" cy="233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62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919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개발 동기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텍스트 상자 8">
            <a:extLst>
              <a:ext uri="{FF2B5EF4-FFF2-40B4-BE49-F238E27FC236}">
                <a16:creationId xmlns:a16="http://schemas.microsoft.com/office/drawing/2014/main" id="{48E4DB24-F225-4557-B9D6-EC48B2148D43}"/>
              </a:ext>
            </a:extLst>
          </p:cNvPr>
          <p:cNvSpPr txBox="1"/>
          <p:nvPr/>
        </p:nvSpPr>
        <p:spPr>
          <a:xfrm>
            <a:off x="3234836" y="2029686"/>
            <a:ext cx="1901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smtClean="0">
                <a:latin typeface="Noto Sans CJK KR Black" charset="-127"/>
                <a:ea typeface="Noto Sans CJK KR Black" charset="-127"/>
                <a:cs typeface="Noto Sans CJK KR Black" charset="-127"/>
              </a:rPr>
              <a:t>진짜 행복</a:t>
            </a:r>
            <a:r>
              <a:rPr kumimoji="1" lang="en-US" altLang="ko-KR" sz="1600" b="1" smtClean="0">
                <a:latin typeface="Noto Sans CJK KR Black" charset="-127"/>
                <a:ea typeface="Noto Sans CJK KR Black" charset="-127"/>
                <a:cs typeface="Noto Sans CJK KR Black" charset="-127"/>
              </a:rPr>
              <a:t>? </a:t>
            </a:r>
            <a:r>
              <a:rPr kumimoji="1" lang="ko-KR" altLang="en-US" sz="1600" b="1" smtClean="0">
                <a:latin typeface="Noto Sans CJK KR Black" charset="-127"/>
                <a:ea typeface="Noto Sans CJK KR Black" charset="-127"/>
                <a:cs typeface="Noto Sans CJK KR Black" charset="-127"/>
              </a:rPr>
              <a:t>가짜행복</a:t>
            </a:r>
            <a:endParaRPr kumimoji="1" lang="ko-KR" altLang="en-US" sz="1600" b="1" dirty="0">
              <a:latin typeface="Noto Sans CJK KR Black" charset="-127"/>
              <a:ea typeface="Noto Sans CJK KR Black" charset="-127"/>
              <a:cs typeface="Noto Sans CJK KR Black" charset="-127"/>
            </a:endParaRPr>
          </a:p>
        </p:txBody>
      </p:sp>
      <p:sp>
        <p:nvSpPr>
          <p:cNvPr id="16" name="텍스트 상자 15">
            <a:extLst>
              <a:ext uri="{FF2B5EF4-FFF2-40B4-BE49-F238E27FC236}">
                <a16:creationId xmlns:a16="http://schemas.microsoft.com/office/drawing/2014/main" id="{442B77D8-A549-4B26-91F4-38150EF13731}"/>
              </a:ext>
            </a:extLst>
          </p:cNvPr>
          <p:cNvSpPr txBox="1"/>
          <p:nvPr/>
        </p:nvSpPr>
        <p:spPr>
          <a:xfrm>
            <a:off x="3234836" y="2687024"/>
            <a:ext cx="4666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사람들이 다양한 감정을 받아들일 때 찾아오는</a:t>
            </a:r>
            <a:r>
              <a:rPr kumimoji="1" lang="en-US" altLang="ko-KR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삶에 대한 만족감으로써의 진짜 행복을 찾도록 해야함</a:t>
            </a:r>
            <a:endParaRPr kumimoji="1" lang="en-US" altLang="ko-KR" sz="1600" dirty="0">
              <a:latin typeface="Noto Sans CJK KR Light" charset="-127"/>
              <a:ea typeface="Noto Sans CJK KR Light" charset="-127"/>
              <a:cs typeface="Noto Sans CJK KR Light" charset="-127"/>
            </a:endParaRPr>
          </a:p>
        </p:txBody>
      </p:sp>
      <p:sp>
        <p:nvSpPr>
          <p:cNvPr id="17" name="텍스트 상자 8">
            <a:extLst>
              <a:ext uri="{FF2B5EF4-FFF2-40B4-BE49-F238E27FC236}">
                <a16:creationId xmlns:a16="http://schemas.microsoft.com/office/drawing/2014/main" id="{6DF2FB91-C36E-408B-B284-BF14AA7A818E}"/>
              </a:ext>
            </a:extLst>
          </p:cNvPr>
          <p:cNvSpPr txBox="1"/>
          <p:nvPr/>
        </p:nvSpPr>
        <p:spPr>
          <a:xfrm>
            <a:off x="3234836" y="4053504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smtClean="0">
                <a:latin typeface="Noto Sans CJK KR Black" charset="-127"/>
                <a:ea typeface="Noto Sans CJK KR Black" charset="-127"/>
                <a:cs typeface="Noto Sans CJK KR Black" charset="-127"/>
              </a:rPr>
              <a:t>부담없이 쉽게 적금들기</a:t>
            </a:r>
            <a:endParaRPr kumimoji="1" lang="ko-KR" altLang="en-US" sz="1600" b="1" dirty="0">
              <a:latin typeface="Noto Sans CJK KR Black" charset="-127"/>
              <a:ea typeface="Noto Sans CJK KR Black" charset="-127"/>
              <a:cs typeface="Noto Sans CJK KR Black" charset="-127"/>
            </a:endParaRPr>
          </a:p>
        </p:txBody>
      </p:sp>
      <p:sp>
        <p:nvSpPr>
          <p:cNvPr id="18" name="텍스트 상자 15">
            <a:extLst>
              <a:ext uri="{FF2B5EF4-FFF2-40B4-BE49-F238E27FC236}">
                <a16:creationId xmlns:a16="http://schemas.microsoft.com/office/drawing/2014/main" id="{8F810147-8DC5-445C-A955-557A6CF4DCF3}"/>
              </a:ext>
            </a:extLst>
          </p:cNvPr>
          <p:cNvSpPr txBox="1"/>
          <p:nvPr/>
        </p:nvSpPr>
        <p:spPr>
          <a:xfrm>
            <a:off x="3234836" y="4756092"/>
            <a:ext cx="54617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나의 감정이 들어날 때 적금을 통해 나의 기분을 기록</a:t>
            </a:r>
            <a:endParaRPr kumimoji="1" lang="en-US" altLang="ko-KR" sz="1600" smtClean="0">
              <a:latin typeface="Noto Sans CJK KR Light" charset="-127"/>
              <a:ea typeface="Noto Sans CJK KR Light" charset="-127"/>
              <a:cs typeface="Noto Sans CJK KR 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mtClean="0">
                <a:latin typeface="Noto Sans CJK KR Light" charset="-127"/>
                <a:ea typeface="Noto Sans CJK KR Light" charset="-127"/>
                <a:cs typeface="Noto Sans CJK KR Light" charset="-127"/>
              </a:rPr>
              <a:t>사용자 설정으로 사용자에게 맞는 수준의 적금을 설정할 수 있음</a:t>
            </a:r>
            <a:endParaRPr kumimoji="1" lang="en-US" altLang="ko-KR" sz="1600" dirty="0">
              <a:latin typeface="Noto Sans CJK KR Light" charset="-127"/>
              <a:ea typeface="Noto Sans CJK KR Light" charset="-127"/>
              <a:cs typeface="Noto Sans CJK KR Light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39" y="2255601"/>
            <a:ext cx="952350" cy="9523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19716" y="2900516"/>
            <a:ext cx="2222090" cy="127819"/>
          </a:xfrm>
          <a:prstGeom prst="rect">
            <a:avLst/>
          </a:prstGeom>
          <a:solidFill>
            <a:srgbClr val="6D589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79" y="4370483"/>
            <a:ext cx="1093069" cy="10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919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개발 목표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텍스트 상자 8">
            <a:extLst>
              <a:ext uri="{FF2B5EF4-FFF2-40B4-BE49-F238E27FC236}">
                <a16:creationId xmlns:a16="http://schemas.microsoft.com/office/drawing/2014/main" id="{B9A8F2D6-5DED-4B5F-8683-D1522EEAC74F}"/>
              </a:ext>
            </a:extLst>
          </p:cNvPr>
          <p:cNvSpPr txBox="1"/>
          <p:nvPr/>
        </p:nvSpPr>
        <p:spPr>
          <a:xfrm>
            <a:off x="1579601" y="4251280"/>
            <a:ext cx="2451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사용자의 채팅 속 감정 분석</a:t>
            </a:r>
            <a:endParaRPr kumimoji="1" lang="ko-KR" altLang="en-US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</p:txBody>
      </p:sp>
      <p:sp>
        <p:nvSpPr>
          <p:cNvPr id="36" name="텍스트 상자 8">
            <a:extLst>
              <a:ext uri="{FF2B5EF4-FFF2-40B4-BE49-F238E27FC236}">
                <a16:creationId xmlns:a16="http://schemas.microsoft.com/office/drawing/2014/main" id="{371B56A7-3C57-41ED-A332-88C63BEDE801}"/>
              </a:ext>
            </a:extLst>
          </p:cNvPr>
          <p:cNvSpPr txBox="1"/>
          <p:nvPr/>
        </p:nvSpPr>
        <p:spPr>
          <a:xfrm>
            <a:off x="5213146" y="4071405"/>
            <a:ext cx="1837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감정에 따른 저축 및</a:t>
            </a:r>
            <a:endParaRPr kumimoji="1" lang="en-US" altLang="ko-KR" sz="1600" smtClean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노</a:t>
            </a:r>
            <a:r>
              <a:rPr kumimoji="1" lang="ko-KR" altLang="en-US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래와 영화 등 추천</a:t>
            </a:r>
            <a:endParaRPr kumimoji="1" lang="en-US" altLang="ko-KR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</p:txBody>
      </p:sp>
      <p:sp>
        <p:nvSpPr>
          <p:cNvPr id="37" name="텍스트 상자 8">
            <a:extLst>
              <a:ext uri="{FF2B5EF4-FFF2-40B4-BE49-F238E27FC236}">
                <a16:creationId xmlns:a16="http://schemas.microsoft.com/office/drawing/2014/main" id="{69B3CF6A-A89A-4623-ACE1-A140682E60A7}"/>
              </a:ext>
            </a:extLst>
          </p:cNvPr>
          <p:cNvSpPr txBox="1"/>
          <p:nvPr/>
        </p:nvSpPr>
        <p:spPr>
          <a:xfrm>
            <a:off x="7854114" y="4230929"/>
            <a:ext cx="3065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내 하루 감정들을 저축과 함께 기록</a:t>
            </a:r>
            <a:endParaRPr kumimoji="1" lang="ko-KR" altLang="en-US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85" y="2464468"/>
            <a:ext cx="1287344" cy="128734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93" y="2458747"/>
            <a:ext cx="1293065" cy="1293065"/>
          </a:xfrm>
          <a:prstGeom prst="rect">
            <a:avLst/>
          </a:prstGeom>
        </p:spPr>
      </p:pic>
      <p:pic>
        <p:nvPicPr>
          <p:cNvPr id="33" name="Picture 2" descr="mood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291" y="2840329"/>
            <a:ext cx="2102904" cy="7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38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919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사용 기술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" descr="icon server에 대한 이미지 검색결과">
            <a:extLst>
              <a:ext uri="{FF2B5EF4-FFF2-40B4-BE49-F238E27FC236}">
                <a16:creationId xmlns:a16="http://schemas.microsoft.com/office/drawing/2014/main" id="{591EB137-0782-4957-BBA7-925B0D9CC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00" y="2235577"/>
            <a:ext cx="1296314" cy="129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con AI에 대한 이미지 검색결과">
            <a:extLst>
              <a:ext uri="{FF2B5EF4-FFF2-40B4-BE49-F238E27FC236}">
                <a16:creationId xmlns:a16="http://schemas.microsoft.com/office/drawing/2014/main" id="{9632BA4D-3CF3-449F-A085-6777A398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43" y="2230355"/>
            <a:ext cx="1296313" cy="130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icon app에 대한 이미지 검색결과">
            <a:extLst>
              <a:ext uri="{FF2B5EF4-FFF2-40B4-BE49-F238E27FC236}">
                <a16:creationId xmlns:a16="http://schemas.microsoft.com/office/drawing/2014/main" id="{4A0FD7AE-E3F6-4A00-8140-AA6AE9483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585" y="2235577"/>
            <a:ext cx="1296314" cy="129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텍스트 상자 8">
            <a:extLst>
              <a:ext uri="{FF2B5EF4-FFF2-40B4-BE49-F238E27FC236}">
                <a16:creationId xmlns:a16="http://schemas.microsoft.com/office/drawing/2014/main" id="{B9A8F2D6-5DED-4B5F-8683-D1522EEAC74F}"/>
              </a:ext>
            </a:extLst>
          </p:cNvPr>
          <p:cNvSpPr txBox="1"/>
          <p:nvPr/>
        </p:nvSpPr>
        <p:spPr>
          <a:xfrm>
            <a:off x="2300503" y="3646100"/>
            <a:ext cx="10095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Server</a:t>
            </a: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-python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-flask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</a:t>
            </a:r>
            <a:r>
              <a:rPr kumimoji="1" lang="en-US" altLang="ko-KR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firebase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-node.js</a:t>
            </a:r>
            <a:endParaRPr kumimoji="1" lang="en-US" altLang="ko-KR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</p:txBody>
      </p:sp>
      <p:sp>
        <p:nvSpPr>
          <p:cNvPr id="36" name="텍스트 상자 8">
            <a:extLst>
              <a:ext uri="{FF2B5EF4-FFF2-40B4-BE49-F238E27FC236}">
                <a16:creationId xmlns:a16="http://schemas.microsoft.com/office/drawing/2014/main" id="{371B56A7-3C57-41ED-A332-88C63BEDE801}"/>
              </a:ext>
            </a:extLst>
          </p:cNvPr>
          <p:cNvSpPr txBox="1"/>
          <p:nvPr/>
        </p:nvSpPr>
        <p:spPr>
          <a:xfrm>
            <a:off x="5347974" y="3644537"/>
            <a:ext cx="14960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AI</a:t>
            </a: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-python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</a:t>
            </a:r>
            <a:r>
              <a:rPr kumimoji="1" lang="en-US" altLang="ko-KR" sz="1600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tensorflow</a:t>
            </a:r>
            <a:endParaRPr kumimoji="1" lang="en-US" altLang="ko-KR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</a:t>
            </a:r>
            <a:r>
              <a:rPr kumimoji="1" lang="en-US" altLang="ko-KR" sz="160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google </a:t>
            </a:r>
            <a:r>
              <a:rPr kumimoji="1" lang="en-US" altLang="ko-KR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Colab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-Konlpy</a:t>
            </a:r>
            <a:endParaRPr kumimoji="1" lang="en-US" altLang="ko-KR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</p:txBody>
      </p:sp>
      <p:sp>
        <p:nvSpPr>
          <p:cNvPr id="37" name="텍스트 상자 8">
            <a:extLst>
              <a:ext uri="{FF2B5EF4-FFF2-40B4-BE49-F238E27FC236}">
                <a16:creationId xmlns:a16="http://schemas.microsoft.com/office/drawing/2014/main" id="{69B3CF6A-A89A-4623-ACE1-A140682E60A7}"/>
              </a:ext>
            </a:extLst>
          </p:cNvPr>
          <p:cNvSpPr txBox="1"/>
          <p:nvPr/>
        </p:nvSpPr>
        <p:spPr>
          <a:xfrm>
            <a:off x="8885963" y="3646100"/>
            <a:ext cx="1001556" cy="1530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APP</a:t>
            </a: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KR Black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-android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KR Black" charset="-127"/>
              </a:rPr>
              <a:t>-java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686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4169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smtClean="0">
                <a:latin typeface="Kohinoor Devanagari" charset="0"/>
                <a:ea typeface="Kohinoor Devanagari" charset="0"/>
                <a:cs typeface="Kohinoor Devanagari" charset="0"/>
              </a:rPr>
              <a:t>Mood Coin </a:t>
            </a:r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살펴보기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11"/>
          <p:cNvSpPr txBox="1"/>
          <p:nvPr/>
        </p:nvSpPr>
        <p:spPr>
          <a:xfrm>
            <a:off x="2030849" y="2625640"/>
            <a:ext cx="35221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" charset="-127"/>
              </a:rPr>
              <a:t>디스코드 채팅을 통해</a:t>
            </a:r>
            <a:endParaRPr kumimoji="1" lang="en-US" altLang="ko-KR" sz="3000" b="1" smtClean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" charset="-127"/>
            </a:endParaRPr>
          </a:p>
          <a:p>
            <a:r>
              <a:rPr kumimoji="1" lang="ko-KR" altLang="en-US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" charset="-127"/>
              </a:rPr>
              <a:t>감정 분석하기</a:t>
            </a:r>
            <a:r>
              <a:rPr kumimoji="1" lang="en-US" altLang="ko-KR" sz="3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" charset="-127"/>
              </a:rPr>
              <a:t>!</a:t>
            </a:r>
            <a:endParaRPr kumimoji="1" lang="ko-KR" altLang="en-US" sz="30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2030849" y="3741538"/>
            <a:ext cx="3730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디스코드 </a:t>
            </a:r>
            <a:r>
              <a:rPr kumimoji="1" lang="en-US" altLang="ko-KR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ID</a:t>
            </a: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로 간편 로그인을  하면</a:t>
            </a:r>
            <a:endParaRPr kumimoji="1" lang="en-US" altLang="ko-KR" sz="1600" spc="-150" smtClean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AI</a:t>
            </a:r>
            <a:r>
              <a:rPr kumimoji="1" lang="ko-KR" altLang="en-US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가 텍스트 마이닝 기술로 감정을 분석해줍니다</a:t>
            </a:r>
            <a:r>
              <a:rPr kumimoji="1" lang="en-US" altLang="ko-KR" sz="1600" spc="-150" smtClean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  <a:endParaRPr kumimoji="1" lang="ko-KR" altLang="en-US" sz="16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0" name="텍스트 상자 4">
            <a:extLst>
              <a:ext uri="{FF2B5EF4-FFF2-40B4-BE49-F238E27FC236}">
                <a16:creationId xmlns:a16="http://schemas.microsoft.com/office/drawing/2014/main" id="{BF4A71ED-7519-429F-B03B-4C9F915F2175}"/>
              </a:ext>
            </a:extLst>
          </p:cNvPr>
          <p:cNvSpPr txBox="1"/>
          <p:nvPr/>
        </p:nvSpPr>
        <p:spPr>
          <a:xfrm>
            <a:off x="575761" y="149044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로그인 페이지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pic>
        <p:nvPicPr>
          <p:cNvPr id="5126" name="Picture 6" descr="galaxy tab a에 대한 이미지 검색결과">
            <a:extLst>
              <a:ext uri="{FF2B5EF4-FFF2-40B4-BE49-F238E27FC236}">
                <a16:creationId xmlns:a16="http://schemas.microsoft.com/office/drawing/2014/main" id="{F83FA680-FA5B-455F-85EF-9CD889A2E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13722" r="21677"/>
          <a:stretch/>
        </p:blipFill>
        <p:spPr bwMode="auto">
          <a:xfrm>
            <a:off x="6898720" y="748779"/>
            <a:ext cx="4064247" cy="565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8" t="23251" b="28944"/>
          <a:stretch/>
        </p:blipFill>
        <p:spPr>
          <a:xfrm>
            <a:off x="11567424" y="6086168"/>
            <a:ext cx="624576" cy="721026"/>
          </a:xfrm>
          <a:prstGeom prst="ellipse">
            <a:avLst/>
          </a:prstGeom>
        </p:spPr>
      </p:pic>
      <p:pic>
        <p:nvPicPr>
          <p:cNvPr id="4098" name="Picture 2" descr="https://cdn.discordapp.com/attachments/567956952626233354/661008917777743902/Screenshot_20191230-09524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6" t="24162" r="8294" b="4005"/>
          <a:stretch/>
        </p:blipFill>
        <p:spPr bwMode="auto">
          <a:xfrm>
            <a:off x="7469944" y="1266846"/>
            <a:ext cx="3030907" cy="459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172929" y="2939845"/>
            <a:ext cx="2106978" cy="127819"/>
          </a:xfrm>
          <a:prstGeom prst="rect">
            <a:avLst/>
          </a:prstGeom>
          <a:solidFill>
            <a:srgbClr val="6D589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7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3146</TotalTime>
  <Words>333</Words>
  <Application>Microsoft Office PowerPoint</Application>
  <PresentationFormat>와이드스크린</PresentationFormat>
  <Paragraphs>110</Paragraphs>
  <Slides>15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9" baseType="lpstr">
      <vt:lpstr>08서울남산체 L</vt:lpstr>
      <vt:lpstr>Kohinoor Devanagari</vt:lpstr>
      <vt:lpstr>Noto Sans CJK KR</vt:lpstr>
      <vt:lpstr>Noto Sans CJK KR Black</vt:lpstr>
      <vt:lpstr>Noto Sans CJK KR Bold</vt:lpstr>
      <vt:lpstr>Noto Sans CJK KR DemiLight</vt:lpstr>
      <vt:lpstr>Noto Sans CJK KR Light</vt:lpstr>
      <vt:lpstr>Noto Sans CJK KR Regular</vt:lpstr>
      <vt:lpstr>Sandoll GothicNeo1Unicode 02 Ul</vt:lpstr>
      <vt:lpstr>나눔스퀘어 Bold</vt:lpstr>
      <vt:lpstr>나눔스퀘어라운드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지혜</dc:creator>
  <cp:lastModifiedBy>김 나연</cp:lastModifiedBy>
  <cp:revision>138</cp:revision>
  <cp:lastPrinted>2017-03-27T16:07:40Z</cp:lastPrinted>
  <dcterms:created xsi:type="dcterms:W3CDTF">2017-03-27T14:08:56Z</dcterms:created>
  <dcterms:modified xsi:type="dcterms:W3CDTF">2020-01-06T13:12:45Z</dcterms:modified>
</cp:coreProperties>
</file>